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301" r:id="rId6"/>
    <p:sldId id="258" r:id="rId7"/>
    <p:sldId id="302" r:id="rId8"/>
    <p:sldId id="325" r:id="rId9"/>
    <p:sldId id="323" r:id="rId10"/>
    <p:sldId id="326" r:id="rId11"/>
    <p:sldId id="322" r:id="rId12"/>
    <p:sldId id="329" r:id="rId13"/>
    <p:sldId id="263" r:id="rId14"/>
    <p:sldId id="327" r:id="rId15"/>
    <p:sldId id="331" r:id="rId16"/>
    <p:sldId id="304" r:id="rId17"/>
    <p:sldId id="330" r:id="rId18"/>
    <p:sldId id="312" r:id="rId19"/>
    <p:sldId id="303" r:id="rId20"/>
    <p:sldId id="333" r:id="rId21"/>
    <p:sldId id="332" r:id="rId22"/>
    <p:sldId id="321" r:id="rId23"/>
    <p:sldId id="299" r:id="rId24"/>
    <p:sldId id="270" r:id="rId25"/>
  </p:sldIdLst>
  <p:sldSz cx="18288000" cy="10287000"/>
  <p:notesSz cx="6858000" cy="9144000"/>
  <p:embeddedFontLst>
    <p:embeddedFont>
      <p:font typeface="Bahnschrift" panose="020B0502040204020203" pitchFamily="34" charset="0"/>
      <p:regular r:id="rId27"/>
      <p:bold r:id="rId28"/>
    </p:embeddedFont>
    <p:embeddedFont>
      <p:font typeface="Bahnschrift SemiBold" panose="020B0502040204020203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aytone One" panose="020B0604020202020204" charset="0"/>
      <p:regular r:id="rId34"/>
    </p:embeddedFont>
    <p:embeddedFont>
      <p:font typeface="Quicksand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and Objectives" id="{682CDD85-4BB3-4616-9A2C-3426ADE3783C}">
          <p14:sldIdLst>
            <p14:sldId id="256"/>
            <p14:sldId id="301"/>
            <p14:sldId id="258"/>
          </p14:sldIdLst>
        </p14:section>
        <p14:section name="Activity: How much water is there?" id="{6C035474-EBE3-4910-AC20-A270BBF885E2}">
          <p14:sldIdLst>
            <p14:sldId id="302"/>
            <p14:sldId id="325"/>
            <p14:sldId id="323"/>
            <p14:sldId id="326"/>
            <p14:sldId id="322"/>
            <p14:sldId id="329"/>
          </p14:sldIdLst>
        </p14:section>
        <p14:section name="Activity: What is the Urban Water Cycle?" id="{62AD5E47-E906-45DA-929A-25D2B9198935}">
          <p14:sldIdLst>
            <p14:sldId id="263"/>
            <p14:sldId id="327"/>
            <p14:sldId id="331"/>
          </p14:sldIdLst>
        </p14:section>
        <p14:section name="Detailed Urban Water Cycle aspects" id="{4128844F-084A-475E-BCA7-3AF57336BE61}">
          <p14:sldIdLst>
            <p14:sldId id="304"/>
          </p14:sldIdLst>
        </p14:section>
        <p14:section name="Where does your water come from?" id="{991A40BA-FD5A-4AD6-8C9A-37EA1CB3616A}">
          <p14:sldIdLst>
            <p14:sldId id="330"/>
          </p14:sldIdLst>
        </p14:section>
        <p14:section name="Chnaging Climate - Water Tournament" id="{E9EFC5AB-E953-449E-92AD-20BC9603A731}">
          <p14:sldIdLst>
            <p14:sldId id="312"/>
            <p14:sldId id="303"/>
            <p14:sldId id="333"/>
            <p14:sldId id="332"/>
          </p14:sldIdLst>
        </p14:section>
        <p14:section name="Plenary" id="{6357BA79-4B10-4FB9-A159-BABBD25D266D}">
          <p14:sldIdLst>
            <p14:sldId id="321"/>
          </p14:sldIdLst>
        </p14:section>
        <p14:section name="Extension - How can you save water?" id="{227CB91B-B6CD-4A5E-8312-77E6C5D86CDE}">
          <p14:sldIdLst>
            <p14:sldId id="29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McDonald" initials="JM" lastIdx="2" clrIdx="0">
    <p:extLst>
      <p:ext uri="{19B8F6BF-5375-455C-9EA6-DF929625EA0E}">
        <p15:presenceInfo xmlns:p15="http://schemas.microsoft.com/office/powerpoint/2012/main" userId="S-1-5-21-2119859746-1063529058-1249771876-20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852"/>
    <a:srgbClr val="D6620F"/>
    <a:srgbClr val="1488D6"/>
    <a:srgbClr val="F8DB19"/>
    <a:srgbClr val="F5D6C1"/>
    <a:srgbClr val="54A0B7"/>
    <a:srgbClr val="FF8E46"/>
    <a:srgbClr val="62C5EF"/>
    <a:srgbClr val="A0D9F6"/>
    <a:srgbClr val="E66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76" d="100"/>
          <a:sy n="76" d="100"/>
        </p:scale>
        <p:origin x="5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8T09:26:18.069" idx="2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3E03A-5A29-46B1-BADC-2367A1AD77D4}" type="datetimeFigureOut">
              <a:rPr lang="en-AU" smtClean="0"/>
              <a:t>18/07/2023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D4F-7570-4B9C-BBD5-D3E97D52A9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59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3ED4F-7570-4B9C-BBD5-D3E97D52A91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33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onnect.coliban.com.au/our-water-supply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sv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2.svg"/><Relationship Id="rId5" Type="http://schemas.openxmlformats.org/officeDocument/2006/relationships/image" Target="../media/image49.svg"/><Relationship Id="rId10" Type="http://schemas.openxmlformats.org/officeDocument/2006/relationships/image" Target="../media/image21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sv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.svg"/><Relationship Id="rId5" Type="http://schemas.openxmlformats.org/officeDocument/2006/relationships/image" Target="../media/image22.sv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80789" y="0"/>
            <a:ext cx="4701724" cy="2222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06444" y="6503569"/>
            <a:ext cx="8431059" cy="9504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23086">
            <a:off x="166746" y="-4626437"/>
            <a:ext cx="5323671" cy="78577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897882">
            <a:off x="15681947" y="7636750"/>
            <a:ext cx="3154705" cy="2291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689017" y="6978775"/>
            <a:ext cx="5181796" cy="51064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15121" y="3415124"/>
            <a:ext cx="10287000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11500" dirty="0">
                <a:solidFill>
                  <a:srgbClr val="190852"/>
                </a:solidFill>
                <a:latin typeface="Paytone One"/>
              </a:rPr>
              <a:t>Our Precious Water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423086">
            <a:off x="-24920" y="-4936755"/>
            <a:ext cx="5323671" cy="785777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DD1A515-3DC1-4CCF-B212-C59A59A602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85328" y="8091807"/>
            <a:ext cx="4746586" cy="14478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30C94F9B-AB65-43FD-A78D-A1F99D0D951A}"/>
              </a:ext>
            </a:extLst>
          </p:cNvPr>
          <p:cNvSpPr txBox="1"/>
          <p:nvPr/>
        </p:nvSpPr>
        <p:spPr>
          <a:xfrm>
            <a:off x="1396401" y="2775266"/>
            <a:ext cx="5949780" cy="1723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AU" sz="5601" dirty="0">
              <a:solidFill>
                <a:srgbClr val="1488D6"/>
              </a:solidFill>
              <a:latin typeface="Quicksand Bold"/>
            </a:endParaRPr>
          </a:p>
          <a:p>
            <a:pPr algn="ctr"/>
            <a:endParaRPr lang="en-AU" sz="5601" dirty="0">
              <a:solidFill>
                <a:srgbClr val="1488D6"/>
              </a:solidFill>
              <a:latin typeface="Quicksand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3A82D6-7E26-4425-B7F1-0D6676C64D31}"/>
              </a:ext>
            </a:extLst>
          </p:cNvPr>
          <p:cNvSpPr/>
          <p:nvPr/>
        </p:nvSpPr>
        <p:spPr>
          <a:xfrm>
            <a:off x="-152400" y="0"/>
            <a:ext cx="19354800" cy="10553700"/>
          </a:xfrm>
          <a:prstGeom prst="rect">
            <a:avLst/>
          </a:prstGeom>
          <a:solidFill>
            <a:srgbClr val="148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05136" y="1035073"/>
            <a:ext cx="8223260" cy="822322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>
                <a:alphaModFix amt="83000"/>
              </a:blip>
              <a:stretch>
                <a:fillRect l="-24272" r="-9060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382000" y="3112173"/>
            <a:ext cx="822326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800" spc="-134" dirty="0">
                <a:solidFill>
                  <a:srgbClr val="FFFFFF"/>
                </a:solidFill>
                <a:latin typeface="Bahnschrift" panose="020B0502040204020203" pitchFamily="34" charset="0"/>
              </a:rPr>
              <a:t>What is the urban water cycle?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9427F-71EF-44FB-ACAC-88F64FD84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4490"/>
            <a:ext cx="14554200" cy="8612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A8301-597E-43ED-9B24-308C097EF3A0}"/>
              </a:ext>
            </a:extLst>
          </p:cNvPr>
          <p:cNvSpPr/>
          <p:nvPr/>
        </p:nvSpPr>
        <p:spPr>
          <a:xfrm>
            <a:off x="-381000" y="37700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4800" dirty="0">
                <a:solidFill>
                  <a:srgbClr val="1488D6"/>
                </a:solidFill>
                <a:latin typeface="Bahnschrift" panose="020B0502040204020203" pitchFamily="34" charset="0"/>
              </a:rPr>
              <a:t>The Natural Water Cycle: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E7265A3C-0129-4306-ABD8-DD655140C244}"/>
              </a:ext>
            </a:extLst>
          </p:cNvPr>
          <p:cNvSpPr txBox="1"/>
          <p:nvPr/>
        </p:nvSpPr>
        <p:spPr>
          <a:xfrm>
            <a:off x="14325600" y="1674490"/>
            <a:ext cx="3639378" cy="7632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190852"/>
                </a:solidFill>
                <a:latin typeface="Bahnschrift" panose="020B0502040204020203" pitchFamily="34" charset="0"/>
              </a:rPr>
              <a:t>Water is constantly on the move on our planet. </a:t>
            </a:r>
          </a:p>
          <a:p>
            <a:endParaRPr lang="en-US" sz="32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r>
              <a:rPr lang="en-US" sz="3200" dirty="0">
                <a:solidFill>
                  <a:srgbClr val="190852"/>
                </a:solidFill>
                <a:latin typeface="Bahnschrift" panose="020B0502040204020203" pitchFamily="34" charset="0"/>
              </a:rPr>
              <a:t>This is the natural state without human intervention. </a:t>
            </a:r>
          </a:p>
          <a:p>
            <a:endParaRPr lang="en-US" sz="32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r>
              <a:rPr lang="en-US" sz="3200" dirty="0">
                <a:solidFill>
                  <a:srgbClr val="190852"/>
                </a:solidFill>
                <a:latin typeface="Bahnschrift" panose="020B0502040204020203" pitchFamily="34" charset="0"/>
              </a:rPr>
              <a:t>When human populations were small, fresh water was easily accessible, and rarely polluted. </a:t>
            </a:r>
            <a:endParaRPr lang="en-US" sz="3200" u="sng" dirty="0">
              <a:solidFill>
                <a:srgbClr val="190852"/>
              </a:solidFill>
              <a:latin typeface="Paytone One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190852"/>
              </a:solidFill>
              <a:latin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13458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829521-5730-4D19-8F79-189CBF12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0" y="1674490"/>
            <a:ext cx="13611779" cy="8771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A8301-597E-43ED-9B24-308C097EF3A0}"/>
              </a:ext>
            </a:extLst>
          </p:cNvPr>
          <p:cNvSpPr/>
          <p:nvPr/>
        </p:nvSpPr>
        <p:spPr>
          <a:xfrm>
            <a:off x="-381000" y="37700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4800" dirty="0">
                <a:solidFill>
                  <a:srgbClr val="1488D6"/>
                </a:solidFill>
                <a:latin typeface="Bahnschrift" panose="020B0502040204020203" pitchFamily="34" charset="0"/>
              </a:rPr>
              <a:t>The Urban Water Cycle: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63C25-FEF4-4CFA-BF70-05A0A7BB706D}"/>
              </a:ext>
            </a:extLst>
          </p:cNvPr>
          <p:cNvSpPr/>
          <p:nvPr/>
        </p:nvSpPr>
        <p:spPr>
          <a:xfrm>
            <a:off x="838200" y="9074357"/>
            <a:ext cx="4953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CB5D278-8D86-4992-8586-EE1B36464995}"/>
              </a:ext>
            </a:extLst>
          </p:cNvPr>
          <p:cNvSpPr txBox="1"/>
          <p:nvPr/>
        </p:nvSpPr>
        <p:spPr>
          <a:xfrm>
            <a:off x="13868400" y="1757966"/>
            <a:ext cx="44196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190852"/>
                </a:solidFill>
                <a:latin typeface="Bahnschrift" panose="020B0502040204020203" pitchFamily="34" charset="0"/>
              </a:rPr>
              <a:t>How have we changed the Natural Water Cycle?</a:t>
            </a:r>
          </a:p>
          <a:p>
            <a:endParaRPr lang="en-US" sz="3200" u="sng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1488D6"/>
                </a:solidFill>
                <a:latin typeface="Bahnschrift" panose="020B0502040204020203" pitchFamily="34" charset="0"/>
              </a:rPr>
              <a:t>We capture water in </a:t>
            </a:r>
            <a:r>
              <a:rPr lang="en-US" sz="3200" dirty="0">
                <a:solidFill>
                  <a:srgbClr val="D6620F"/>
                </a:solidFill>
                <a:latin typeface="Bahnschrift" panose="020B0502040204020203" pitchFamily="34" charset="0"/>
              </a:rPr>
              <a:t>reservoirs 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1488D6"/>
                </a:solidFill>
                <a:latin typeface="Bahnschrift" panose="020B0502040204020203" pitchFamily="34" charset="0"/>
              </a:rPr>
              <a:t>We direct </a:t>
            </a:r>
            <a:r>
              <a:rPr lang="en-US" sz="3200" dirty="0">
                <a:solidFill>
                  <a:srgbClr val="D6620F"/>
                </a:solidFill>
                <a:latin typeface="Bahnschrift" panose="020B0502040204020203" pitchFamily="34" charset="0"/>
              </a:rPr>
              <a:t>storm water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1488D6"/>
                </a:solidFill>
                <a:latin typeface="Bahnschrift" panose="020B0502040204020203" pitchFamily="34" charset="0"/>
              </a:rPr>
              <a:t>We create </a:t>
            </a:r>
            <a:r>
              <a:rPr lang="en-US" sz="3200" dirty="0">
                <a:solidFill>
                  <a:srgbClr val="D6620F"/>
                </a:solidFill>
                <a:latin typeface="Bahnschrift" panose="020B0502040204020203" pitchFamily="34" charset="0"/>
              </a:rPr>
              <a:t>waste water </a:t>
            </a:r>
            <a:r>
              <a:rPr lang="en-US" sz="3200" dirty="0">
                <a:solidFill>
                  <a:srgbClr val="1488D6"/>
                </a:solidFill>
                <a:latin typeface="Bahnschrift" panose="020B0502040204020203" pitchFamily="34" charset="0"/>
              </a:rPr>
              <a:t>and pollution</a:t>
            </a:r>
          </a:p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rgbClr val="1488D6"/>
                </a:solidFill>
                <a:latin typeface="Bahnschrift" panose="020B0502040204020203" pitchFamily="34" charset="0"/>
              </a:rPr>
              <a:t>We also </a:t>
            </a:r>
            <a:r>
              <a:rPr lang="en-US" sz="3200" dirty="0">
                <a:solidFill>
                  <a:srgbClr val="D6620F"/>
                </a:solidFill>
                <a:latin typeface="Bahnschrift" panose="020B0502040204020203" pitchFamily="34" charset="0"/>
              </a:rPr>
              <a:t>remove trees and plants </a:t>
            </a:r>
            <a:r>
              <a:rPr lang="en-US" sz="3200" dirty="0">
                <a:solidFill>
                  <a:srgbClr val="1488D6"/>
                </a:solidFill>
                <a:latin typeface="Bahnschrift" panose="020B0502040204020203" pitchFamily="34" charset="0"/>
              </a:rPr>
              <a:t>for agriculture and industry</a:t>
            </a:r>
            <a:endParaRPr lang="en-US" sz="3200" dirty="0">
              <a:solidFill>
                <a:srgbClr val="1488D6"/>
              </a:solidFill>
              <a:latin typeface="Paytone On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9E56D9-74BF-4717-8FF5-872E04089B75}"/>
              </a:ext>
            </a:extLst>
          </p:cNvPr>
          <p:cNvSpPr/>
          <p:nvPr/>
        </p:nvSpPr>
        <p:spPr>
          <a:xfrm>
            <a:off x="7391397" y="450081"/>
            <a:ext cx="10668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90852"/>
                </a:solidFill>
                <a:latin typeface="Bahnschrift" panose="020B0502040204020203" pitchFamily="34" charset="0"/>
              </a:rPr>
              <a:t>When we began to build cities we interrupted the water cycle. </a:t>
            </a:r>
          </a:p>
        </p:txBody>
      </p:sp>
    </p:spTree>
    <p:extLst>
      <p:ext uri="{BB962C8B-B14F-4D97-AF65-F5344CB8AC3E}">
        <p14:creationId xmlns:p14="http://schemas.microsoft.com/office/powerpoint/2010/main" val="20713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8739DB3-8537-4668-B921-03B6B1C18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25800" y="315833"/>
            <a:ext cx="6104295" cy="6104295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82BF094C-329C-4B0D-BE0D-F0DBE89B7422}"/>
              </a:ext>
            </a:extLst>
          </p:cNvPr>
          <p:cNvGrpSpPr/>
          <p:nvPr/>
        </p:nvGrpSpPr>
        <p:grpSpPr>
          <a:xfrm>
            <a:off x="0" y="0"/>
            <a:ext cx="14554200" cy="10287000"/>
            <a:chOff x="0" y="0"/>
            <a:chExt cx="4274726" cy="171151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A5199DD-0E43-4DB9-BC26-C35A2D554165}"/>
                </a:ext>
              </a:extLst>
            </p:cNvPr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8DB19"/>
            </a:solidFill>
          </p:spPr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8B568EFA-3689-439E-8CDE-65A09394B68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9A2DBE3-318C-4827-9A89-71B3BA096863}"/>
              </a:ext>
            </a:extLst>
          </p:cNvPr>
          <p:cNvSpPr/>
          <p:nvPr/>
        </p:nvSpPr>
        <p:spPr>
          <a:xfrm>
            <a:off x="495300" y="649962"/>
            <a:ext cx="13563600" cy="898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Water supply system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uses dams to store water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treats water at water filtration plants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stores water in reservoirs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can include using desalination to provide a more secure water supply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provides water to our homes, schools and businesses through pipes and pumps.</a:t>
            </a:r>
          </a:p>
          <a:p>
            <a:pPr>
              <a:spcBef>
                <a:spcPts val="1200"/>
              </a:spcBef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Wastewater system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removes wastewater from homes, businesses and industry through the wastewater system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treats wastewater at wastewater treatment plants or water recycling plants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returns treated wastewater to waterways or recycles it for further use.</a:t>
            </a:r>
          </a:p>
          <a:p>
            <a:pPr>
              <a:spcBef>
                <a:spcPts val="1200"/>
              </a:spcBef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Stormwater system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returns stormwater to local waterways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removes some debris and rubbish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re-uses stormwater for industry and irrigation.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13033-379B-4B74-AA1C-ABE1E6C91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0614" y="6424361"/>
            <a:ext cx="3437386" cy="38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3A82D6-7E26-4425-B7F1-0D6676C64D31}"/>
              </a:ext>
            </a:extLst>
          </p:cNvPr>
          <p:cNvSpPr/>
          <p:nvPr/>
        </p:nvSpPr>
        <p:spPr>
          <a:xfrm>
            <a:off x="-152400" y="0"/>
            <a:ext cx="19354800" cy="10553700"/>
          </a:xfrm>
          <a:prstGeom prst="rect">
            <a:avLst/>
          </a:prstGeom>
          <a:solidFill>
            <a:srgbClr val="148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9144000" y="1562100"/>
            <a:ext cx="8223260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800" spc="-134" dirty="0">
                <a:solidFill>
                  <a:srgbClr val="FFFFFF"/>
                </a:solidFill>
                <a:latin typeface="Bahnschrift SemiBold" panose="020B0502040204020203" pitchFamily="34" charset="0"/>
              </a:rPr>
              <a:t>Where does your water come from?</a:t>
            </a:r>
          </a:p>
          <a:p>
            <a:endParaRPr lang="en-US" sz="8800" spc="-134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  <a:p>
            <a:r>
              <a:rPr lang="en-US" sz="6600" spc="-134" dirty="0">
                <a:solidFill>
                  <a:srgbClr val="FFFFFF"/>
                </a:solidFill>
                <a:latin typeface="Bahnschrift SemiBold" panose="020B0502040204020203" pitchFamily="34" charset="0"/>
              </a:rPr>
              <a:t>Find out </a:t>
            </a:r>
            <a:r>
              <a:rPr lang="en-US" sz="6600" spc="-134" dirty="0">
                <a:solidFill>
                  <a:srgbClr val="FFFFFF"/>
                </a:solidFill>
                <a:latin typeface="Bahnschrift SemiBold" panose="020B0502040204020203" pitchFamily="34" charset="0"/>
                <a:hlinkClick r:id="rId2"/>
              </a:rPr>
              <a:t>here</a:t>
            </a:r>
            <a:endParaRPr lang="en-US" sz="6600" spc="-134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697F126-5968-4A3D-BAAE-E07AF0D62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1" y="-1"/>
            <a:ext cx="8640681" cy="105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182391"/>
            <a:ext cx="3086100" cy="29549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9800" y="-571500"/>
            <a:ext cx="6012122" cy="20298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1500" y="3864852"/>
            <a:ext cx="17145000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"/>
              </a:rPr>
              <a:t>A Changing Climate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FEBEDC86-5582-46AC-B625-6F8B2725C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23086">
            <a:off x="11462571" y="6928607"/>
            <a:ext cx="5323671" cy="7857779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0439DF8-2DF6-4BFA-96E0-2611BA9FE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23086">
            <a:off x="166746" y="-4626437"/>
            <a:ext cx="5323671" cy="785777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3FD006FD-380E-4918-8A3D-488480F1F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0B0A21E-C920-4183-B303-F60DB3AF9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897882">
            <a:off x="13410309" y="7692773"/>
            <a:ext cx="3154705" cy="2291105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3A58986-3C77-448A-AB02-9AC87EC8C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23086">
            <a:off x="-24920" y="-4936755"/>
            <a:ext cx="5323671" cy="785777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18F19A7-ACB6-4979-876C-BC988ED2DE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80789" y="0"/>
            <a:ext cx="4701724" cy="2222633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88F60384-FC94-4EEE-A645-52AA67498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133123">
            <a:off x="-264088" y="7830369"/>
            <a:ext cx="5614490" cy="4130953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DBF6C431-EFCA-43F0-8BC9-E8BE27286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35241">
            <a:off x="-978185" y="7573073"/>
            <a:ext cx="3154705" cy="22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7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182391"/>
            <a:ext cx="3086100" cy="29549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18405" y="281510"/>
            <a:ext cx="9897195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190852"/>
                </a:solidFill>
                <a:latin typeface="Paytone One"/>
              </a:rPr>
              <a:t>What do we know about the future?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r>
              <a:rPr lang="en-AU" sz="2800" dirty="0">
                <a:solidFill>
                  <a:srgbClr val="D6620F"/>
                </a:solidFill>
                <a:latin typeface="Bahnschrift" panose="020B0502040204020203" pitchFamily="34" charset="0"/>
              </a:rPr>
              <a:t>1) Our climate is changing</a:t>
            </a:r>
            <a:r>
              <a:rPr lang="en-AU" sz="2800" dirty="0">
                <a:solidFill>
                  <a:srgbClr val="190852"/>
                </a:solidFill>
                <a:latin typeface="Bahnschrift" panose="020B0502040204020203" pitchFamily="34" charset="0"/>
              </a:rPr>
              <a:t>, which means: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90852"/>
                </a:solidFill>
                <a:latin typeface="Bahnschrift" panose="020B0502040204020203" pitchFamily="34" charset="0"/>
              </a:rPr>
              <a:t>less reliable rain fall;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hotter, dryer summers; 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we may experience extended periods of low rainfall – this is called a drought.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We had our worst drought recently, from 2001-2009. This was called the </a:t>
            </a:r>
            <a:r>
              <a:rPr lang="en-US" sz="2400" i="1" dirty="0">
                <a:solidFill>
                  <a:srgbClr val="190852"/>
                </a:solidFill>
                <a:latin typeface="Bahnschrift" panose="020B0502040204020203" pitchFamily="34" charset="0"/>
              </a:rPr>
              <a:t>Millennium Drought. </a:t>
            </a: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Which </a:t>
            </a:r>
            <a:r>
              <a:rPr lang="en-AU" sz="2400" dirty="0">
                <a:solidFill>
                  <a:srgbClr val="190852"/>
                </a:solidFill>
                <a:latin typeface="Bahnschrift" panose="020B0502040204020203" pitchFamily="34" charset="0"/>
              </a:rPr>
              <a:t>devastated communities, industries and the environment.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r>
              <a:rPr lang="en-US" sz="2800" dirty="0">
                <a:solidFill>
                  <a:srgbClr val="D6620F"/>
                </a:solidFill>
                <a:latin typeface="Bahnschrift" panose="020B0502040204020203" pitchFamily="34" charset="0"/>
              </a:rPr>
              <a:t>2) Our population is increasing. </a:t>
            </a:r>
          </a:p>
          <a:p>
            <a:endParaRPr lang="en-US" sz="28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r>
              <a:rPr lang="en-US" sz="2800" dirty="0">
                <a:solidFill>
                  <a:srgbClr val="D6620F"/>
                </a:solidFill>
                <a:latin typeface="Bahnschrift" panose="020B0502040204020203" pitchFamily="34" charset="0"/>
              </a:rPr>
              <a:t>3) We will want to maintain the way we live,</a:t>
            </a:r>
            <a:r>
              <a:rPr lang="en-US" sz="2800" dirty="0">
                <a:solidFill>
                  <a:srgbClr val="190852"/>
                </a:solidFill>
                <a:latin typeface="Bahnschrift" panose="020B0502040204020203" pitchFamily="34" charset="0"/>
              </a:rPr>
              <a:t> which means: 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drinking water;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a good environment; 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nice parks and gardens; </a:t>
            </a:r>
          </a:p>
          <a:p>
            <a:pPr marL="1600200" lvl="1" indent="-1143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0852"/>
                </a:solidFill>
                <a:latin typeface="Bahnschrift" panose="020B0502040204020203" pitchFamily="34" charset="0"/>
              </a:rPr>
              <a:t>and water for farmers. </a:t>
            </a:r>
            <a:endParaRPr lang="en-US" sz="2400" dirty="0">
              <a:solidFill>
                <a:srgbClr val="190852"/>
              </a:solidFill>
              <a:latin typeface="Paytone One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90852"/>
              </a:solidFill>
              <a:latin typeface="Paytone One"/>
            </a:endParaRPr>
          </a:p>
        </p:txBody>
      </p:sp>
      <p:pic>
        <p:nvPicPr>
          <p:cNvPr id="14" name="Picture 4" descr="Dried and cracked soils ">
            <a:extLst>
              <a:ext uri="{FF2B5EF4-FFF2-40B4-BE49-F238E27FC236}">
                <a16:creationId xmlns:a16="http://schemas.microsoft.com/office/drawing/2014/main" id="{7EC6ADFC-0824-4323-86F6-ACC1AB48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62460"/>
            <a:ext cx="6550148" cy="6271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0755EA-7213-45F3-84F2-0641CD69613A}"/>
              </a:ext>
            </a:extLst>
          </p:cNvPr>
          <p:cNvSpPr/>
          <p:nvPr/>
        </p:nvSpPr>
        <p:spPr>
          <a:xfrm>
            <a:off x="12143155" y="7124700"/>
            <a:ext cx="552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190852"/>
                </a:solidFill>
                <a:latin typeface="Paytone One"/>
              </a:rPr>
              <a:t>Can we have it 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ytone One"/>
              </a:rPr>
              <a:t>all</a:t>
            </a:r>
            <a:r>
              <a:rPr lang="en-US" sz="7200" dirty="0">
                <a:solidFill>
                  <a:srgbClr val="190852"/>
                </a:solidFill>
                <a:latin typeface="Paytone One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7358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44743" y="2026255"/>
            <a:ext cx="17318219" cy="1771044"/>
            <a:chOff x="0" y="0"/>
            <a:chExt cx="2602724" cy="348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085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25038" y="1679352"/>
            <a:ext cx="17318219" cy="1771044"/>
          </a:xfrm>
          <a:custGeom>
            <a:avLst/>
            <a:gdLst/>
            <a:ahLst/>
            <a:cxnLst/>
            <a:rect l="l" t="t" r="r" b="b"/>
            <a:pathLst>
              <a:path w="2602724" h="348275">
                <a:moveTo>
                  <a:pt x="203200" y="0"/>
                </a:moveTo>
                <a:lnTo>
                  <a:pt x="2602724" y="0"/>
                </a:lnTo>
                <a:lnTo>
                  <a:pt x="2399524" y="348275"/>
                </a:lnTo>
                <a:lnTo>
                  <a:pt x="0" y="348275"/>
                </a:lnTo>
                <a:lnTo>
                  <a:pt x="203200" y="0"/>
                </a:lnTo>
                <a:close/>
              </a:path>
            </a:pathLst>
          </a:custGeom>
          <a:solidFill>
            <a:srgbClr val="F8DB1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4744" y="1379271"/>
            <a:ext cx="1289786" cy="6469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731382" y="-186454"/>
            <a:ext cx="3462763" cy="185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098720" y="-541267"/>
            <a:ext cx="1728484" cy="192053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49008" y="-84759"/>
            <a:ext cx="15389983" cy="1490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AU" sz="8000" dirty="0">
                <a:solidFill>
                  <a:srgbClr val="190852"/>
                </a:solidFill>
                <a:latin typeface="Paytone One Bold"/>
              </a:rPr>
              <a:t>What would you choose? </a:t>
            </a:r>
            <a:endParaRPr lang="en-US" sz="8000" dirty="0">
              <a:solidFill>
                <a:srgbClr val="190852"/>
              </a:solidFill>
              <a:latin typeface="Paytone On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56503" y="2287386"/>
            <a:ext cx="15482488" cy="751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6600" dirty="0">
                <a:solidFill>
                  <a:srgbClr val="190852"/>
                </a:solidFill>
                <a:latin typeface="Quicksand Bold"/>
              </a:rPr>
              <a:t>Activity: Water Use Tournament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505208-5DC8-4FD0-AC22-C3EACC2E8FDC}"/>
              </a:ext>
            </a:extLst>
          </p:cNvPr>
          <p:cNvSpPr/>
          <p:nvPr/>
        </p:nvSpPr>
        <p:spPr>
          <a:xfrm>
            <a:off x="8388616" y="4244440"/>
            <a:ext cx="92546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AU" sz="2400" b="1" u="sng" dirty="0">
                <a:latin typeface="Bahnschrift SemiBold" panose="020B0502040204020203" pitchFamily="34" charset="0"/>
              </a:rPr>
              <a:t>Instructions: </a:t>
            </a:r>
          </a:p>
          <a:p>
            <a:pPr lvl="0">
              <a:spcBef>
                <a:spcPts val="1800"/>
              </a:spcBef>
            </a:pPr>
            <a:r>
              <a:rPr lang="en-AU" sz="2400" dirty="0">
                <a:latin typeface="Bahnschrift SemiBold" panose="020B0502040204020203" pitchFamily="34" charset="0"/>
              </a:rPr>
              <a:t>You are playing the role of a Community Advisory Group member. </a:t>
            </a:r>
          </a:p>
          <a:p>
            <a:pPr lvl="0">
              <a:spcBef>
                <a:spcPts val="1800"/>
              </a:spcBef>
            </a:pPr>
            <a:r>
              <a:rPr lang="en-AU" sz="2400" dirty="0">
                <a:latin typeface="Bahnschrift SemiBold" panose="020B0502040204020203" pitchFamily="34" charset="0"/>
              </a:rPr>
              <a:t>These groups give Coliban Water advice. </a:t>
            </a:r>
          </a:p>
          <a:p>
            <a:pPr lvl="0">
              <a:spcBef>
                <a:spcPts val="1800"/>
              </a:spcBef>
            </a:pPr>
            <a:r>
              <a:rPr lang="en-AU" sz="2400" dirty="0">
                <a:latin typeface="Bahnschrift SemiBold" panose="020B0502040204020203" pitchFamily="34" charset="0"/>
              </a:rPr>
              <a:t>You should imagine our region is entering an extended drought. </a:t>
            </a:r>
          </a:p>
          <a:p>
            <a:pPr lvl="0">
              <a:spcBef>
                <a:spcPts val="1800"/>
              </a:spcBef>
            </a:pPr>
            <a:r>
              <a:rPr lang="en-AU" sz="2400" dirty="0">
                <a:latin typeface="Bahnschrift SemiBold" panose="020B0502040204020203" pitchFamily="34" charset="0"/>
              </a:rPr>
              <a:t>What advice will you give Coliban Water? How should water be allocated? What areas should we choose to prioritise over others? </a:t>
            </a:r>
          </a:p>
          <a:p>
            <a:pPr lvl="0">
              <a:spcBef>
                <a:spcPts val="1800"/>
              </a:spcBef>
            </a:pPr>
            <a:r>
              <a:rPr lang="en-AU" sz="2400" dirty="0">
                <a:latin typeface="Bahnschrift SemiBold" panose="020B0502040204020203" pitchFamily="34" charset="0"/>
              </a:rPr>
              <a:t>Use the tournament bracket to decide by selecting one water use over another until you have your number one priority</a:t>
            </a:r>
          </a:p>
          <a:p>
            <a:pPr lvl="0">
              <a:spcBef>
                <a:spcPts val="1800"/>
              </a:spcBef>
            </a:pPr>
            <a:r>
              <a:rPr lang="en-AU" sz="2400" dirty="0">
                <a:latin typeface="Bahnschrift SemiBold" panose="020B0502040204020203" pitchFamily="34" charset="0"/>
              </a:rPr>
              <a:t>Be ready to share your answers. </a:t>
            </a:r>
            <a:endParaRPr lang="en-AU" sz="2800" dirty="0">
              <a:latin typeface="Bahnschrift SemiBold" panose="020B0502040204020203" pitchFamily="34" charset="0"/>
            </a:endParaRPr>
          </a:p>
        </p:txBody>
      </p:sp>
      <p:pic>
        <p:nvPicPr>
          <p:cNvPr id="3074" name="Picture 2" descr="Save water | TeachingEnglish | British Council">
            <a:extLst>
              <a:ext uri="{FF2B5EF4-FFF2-40B4-BE49-F238E27FC236}">
                <a16:creationId xmlns:a16="http://schemas.microsoft.com/office/drawing/2014/main" id="{1CE6ED1E-4C5C-4C81-AC3A-677BA656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8" y="4244440"/>
            <a:ext cx="7548489" cy="50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0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4DAA62-A9A6-47A0-90E4-2E0021D1A51E}"/>
              </a:ext>
            </a:extLst>
          </p:cNvPr>
          <p:cNvSpPr/>
          <p:nvPr/>
        </p:nvSpPr>
        <p:spPr>
          <a:xfrm>
            <a:off x="-14288" y="2324100"/>
            <a:ext cx="18302288" cy="6241828"/>
          </a:xfrm>
          <a:prstGeom prst="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028700" y="3182391"/>
            <a:ext cx="3086100" cy="29549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AB6DA6-E3C0-4835-9624-E04C531E57C5}"/>
              </a:ext>
            </a:extLst>
          </p:cNvPr>
          <p:cNvSpPr/>
          <p:nvPr/>
        </p:nvSpPr>
        <p:spPr>
          <a:xfrm>
            <a:off x="1219200" y="151257"/>
            <a:ext cx="12496800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1488D6"/>
                </a:solidFill>
                <a:latin typeface="Bahnschrift" panose="020B0502040204020203" pitchFamily="34" charset="0"/>
              </a:rPr>
              <a:t>Water needs to be </a:t>
            </a:r>
            <a:r>
              <a:rPr lang="en-AU" sz="4400" b="1" dirty="0">
                <a:solidFill>
                  <a:srgbClr val="D6620F"/>
                </a:solidFill>
                <a:latin typeface="Bahnschrift" panose="020B0502040204020203" pitchFamily="34" charset="0"/>
              </a:rPr>
              <a:t>sustainably</a:t>
            </a:r>
            <a:r>
              <a:rPr lang="en-AU" sz="4400" b="1" dirty="0">
                <a:solidFill>
                  <a:srgbClr val="1488D6"/>
                </a:solidFill>
                <a:latin typeface="Bahnschrift" panose="020B0502040204020203" pitchFamily="34" charset="0"/>
              </a:rPr>
              <a:t> managed for the future of our region. </a:t>
            </a:r>
          </a:p>
          <a:p>
            <a:pPr lvl="2"/>
            <a:endParaRPr lang="en-US" sz="5400" dirty="0">
              <a:solidFill>
                <a:srgbClr val="1488D6"/>
              </a:solidFill>
              <a:latin typeface="Bahnschrift" panose="020B0502040204020203" pitchFamily="34" charset="0"/>
            </a:endParaRPr>
          </a:p>
          <a:p>
            <a:pPr lvl="2"/>
            <a:r>
              <a:rPr lang="en-AU" sz="4400" dirty="0">
                <a:solidFill>
                  <a:srgbClr val="190852"/>
                </a:solidFill>
                <a:latin typeface="Bahnschrift" panose="020B0502040204020203" pitchFamily="34" charset="0"/>
              </a:rPr>
              <a:t>This means: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190852"/>
                </a:solidFill>
                <a:latin typeface="Bahnschrift" panose="020B0502040204020203" pitchFamily="34" charset="0"/>
              </a:rPr>
              <a:t>Conserving water in our homes and businesses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190852"/>
                </a:solidFill>
                <a:latin typeface="Bahnschrift" panose="020B0502040204020203" pitchFamily="34" charset="0"/>
              </a:rPr>
              <a:t>Reducing the need for water with smart gardens and efficient appliances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190852"/>
                </a:solidFill>
                <a:latin typeface="Bahnschrift" panose="020B0502040204020203" pitchFamily="34" charset="0"/>
              </a:rPr>
              <a:t>Recycling water for irrigation and parks and gardens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190852"/>
                </a:solidFill>
                <a:latin typeface="Bahnschrift" panose="020B0502040204020203" pitchFamily="34" charset="0"/>
              </a:rPr>
              <a:t>Protecting our water ways and catchments</a:t>
            </a:r>
            <a:endParaRPr lang="en-US" sz="5400" dirty="0">
              <a:solidFill>
                <a:srgbClr val="1488D6"/>
              </a:solidFill>
              <a:latin typeface="Bahnschrift" panose="020B0502040204020203" pitchFamily="34" charset="0"/>
            </a:endParaRPr>
          </a:p>
          <a:p>
            <a:pPr marL="1771650" lvl="2" indent="-85725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1488D6"/>
              </a:solidFill>
              <a:latin typeface="Bahnschrift" panose="020B0502040204020203" pitchFamily="34" charset="0"/>
            </a:endParaRPr>
          </a:p>
          <a:p>
            <a:pPr marL="1143000" indent="-1143000">
              <a:buFontTx/>
              <a:buChar char="-"/>
            </a:pPr>
            <a:endParaRPr lang="en-US" sz="9600" dirty="0">
              <a:solidFill>
                <a:srgbClr val="1488D6"/>
              </a:solidFill>
              <a:latin typeface="Paytone On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49622-EE17-441B-8D43-CB597FBF9788}"/>
              </a:ext>
            </a:extLst>
          </p:cNvPr>
          <p:cNvSpPr/>
          <p:nvPr/>
        </p:nvSpPr>
        <p:spPr>
          <a:xfrm>
            <a:off x="488156" y="8821352"/>
            <a:ext cx="1729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4800" dirty="0">
                <a:solidFill>
                  <a:srgbClr val="1488D6"/>
                </a:solidFill>
                <a:latin typeface="Bahnschrift" panose="020B0502040204020203" pitchFamily="34" charset="0"/>
              </a:rPr>
              <a:t>We need to use water sustainably – it’s as simple as that! </a:t>
            </a:r>
          </a:p>
        </p:txBody>
      </p:sp>
    </p:spTree>
    <p:extLst>
      <p:ext uri="{BB962C8B-B14F-4D97-AF65-F5344CB8AC3E}">
        <p14:creationId xmlns:p14="http://schemas.microsoft.com/office/powerpoint/2010/main" val="409800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643589" y="7821711"/>
            <a:ext cx="5395669" cy="7964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4800" y="-2745094"/>
            <a:ext cx="6602765" cy="485809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-381000" y="248588"/>
            <a:ext cx="13639313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CFEFF"/>
                </a:solidFill>
                <a:latin typeface="Paytone One Bold"/>
              </a:rPr>
              <a:t>Learning 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6800" y="1257300"/>
            <a:ext cx="16949530" cy="4062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5601" dirty="0">
                <a:solidFill>
                  <a:srgbClr val="1488D6"/>
                </a:solidFill>
                <a:latin typeface="Quicksand Bold"/>
              </a:rPr>
              <a:t>Can you answer these questions?</a:t>
            </a:r>
          </a:p>
          <a:p>
            <a:endParaRPr lang="en-AU" sz="5601" dirty="0">
              <a:solidFill>
                <a:srgbClr val="1488D6"/>
              </a:solidFill>
              <a:latin typeface="Quicksand Bold"/>
            </a:endParaRP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Why is water so precious?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What are three things that make up the urban water cycle?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Will we always have reliable rainfall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194243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80789" y="0"/>
            <a:ext cx="4701724" cy="2222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06444" y="6503569"/>
            <a:ext cx="8431059" cy="9504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23086">
            <a:off x="166746" y="-4626437"/>
            <a:ext cx="5323671" cy="78577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897882">
            <a:off x="15681947" y="7636750"/>
            <a:ext cx="3154705" cy="2291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689017" y="6978775"/>
            <a:ext cx="5181796" cy="5106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423086">
            <a:off x="-24920" y="-4936755"/>
            <a:ext cx="5323671" cy="785777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DD1A515-3DC1-4CCF-B212-C59A59A602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85328" y="8091807"/>
            <a:ext cx="4746586" cy="14478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30C94F9B-AB65-43FD-A78D-A1F99D0D951A}"/>
              </a:ext>
            </a:extLst>
          </p:cNvPr>
          <p:cNvSpPr txBox="1"/>
          <p:nvPr/>
        </p:nvSpPr>
        <p:spPr>
          <a:xfrm>
            <a:off x="1396401" y="2775266"/>
            <a:ext cx="5949780" cy="1723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AU" sz="5601" dirty="0">
              <a:solidFill>
                <a:srgbClr val="1488D6"/>
              </a:solidFill>
              <a:latin typeface="Quicksand Bold"/>
            </a:endParaRPr>
          </a:p>
          <a:p>
            <a:pPr algn="ctr"/>
            <a:endParaRPr lang="en-AU" sz="5601" dirty="0">
              <a:solidFill>
                <a:srgbClr val="1488D6"/>
              </a:solidFill>
              <a:latin typeface="Quicksand Bol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34B9B4-6F2E-4B62-AE8D-829F7A5613BC}"/>
              </a:ext>
            </a:extLst>
          </p:cNvPr>
          <p:cNvSpPr/>
          <p:nvPr/>
        </p:nvSpPr>
        <p:spPr>
          <a:xfrm>
            <a:off x="2057400" y="2614447"/>
            <a:ext cx="1507362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3600" dirty="0">
                <a:latin typeface="Bahnschrift" panose="020B0502040204020203" pitchFamily="34" charset="0"/>
              </a:rPr>
              <a:t>With a focus on sustainability, students will learn about the role we all play in protecting the environment and conserving water. </a:t>
            </a:r>
          </a:p>
          <a:p>
            <a:pPr>
              <a:spcAft>
                <a:spcPts val="600"/>
              </a:spcAft>
            </a:pPr>
            <a:endParaRPr lang="en-AU" sz="3600" dirty="0">
              <a:latin typeface="Bahnschrif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AU" sz="3600" dirty="0">
                <a:latin typeface="Bahnschrift" panose="020B0502040204020203" pitchFamily="34" charset="0"/>
              </a:rPr>
              <a:t>This lesson gives an overview of the urban water cycle and will challenge students to reflect on the responsibility we have for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100411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84244-6F60-4DBE-A3CA-1294F21D4E8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54A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D6BE16-95FB-4F8B-A228-8687EFB4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52884"/>
            <a:ext cx="13958560" cy="8481314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94184A33-8F6A-4E99-B7A5-B43F17AD7C88}"/>
              </a:ext>
            </a:extLst>
          </p:cNvPr>
          <p:cNvSpPr txBox="1"/>
          <p:nvPr/>
        </p:nvSpPr>
        <p:spPr>
          <a:xfrm>
            <a:off x="609601" y="537798"/>
            <a:ext cx="5638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190852"/>
                </a:solidFill>
                <a:latin typeface="Paytone One"/>
              </a:rPr>
              <a:t>How can we save water?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D55FF-FDFF-45F8-AC95-167B38A14B9A}"/>
              </a:ext>
            </a:extLst>
          </p:cNvPr>
          <p:cNvSpPr/>
          <p:nvPr/>
        </p:nvSpPr>
        <p:spPr>
          <a:xfrm>
            <a:off x="609601" y="3206591"/>
            <a:ext cx="41147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AU" sz="4400" dirty="0">
                <a:solidFill>
                  <a:schemeClr val="bg1"/>
                </a:solidFill>
                <a:latin typeface="Bahnschrift SemiBold" panose="020B0502040204020203" pitchFamily="34" charset="0"/>
                <a:cs typeface="Adobe Devanagari" panose="02040503050201020203" pitchFamily="18" charset="0"/>
              </a:rPr>
              <a:t>Think about how you use water at home, at school, or other places.</a:t>
            </a:r>
          </a:p>
        </p:txBody>
      </p:sp>
    </p:spTree>
    <p:extLst>
      <p:ext uri="{BB962C8B-B14F-4D97-AF65-F5344CB8AC3E}">
        <p14:creationId xmlns:p14="http://schemas.microsoft.com/office/powerpoint/2010/main" val="73694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2622" y="2741669"/>
            <a:ext cx="6718623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5578" y="2401725"/>
            <a:ext cx="2263211" cy="27417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72473" y="5143500"/>
            <a:ext cx="1864579" cy="25896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77800" y="7429500"/>
            <a:ext cx="7990040" cy="720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32578" y="-888991"/>
            <a:ext cx="7315200" cy="24697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6028" y="345890"/>
            <a:ext cx="2687386" cy="23355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015527" y="3896437"/>
            <a:ext cx="4256947" cy="192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9"/>
              </a:lnSpc>
            </a:pPr>
            <a:r>
              <a:rPr lang="en-US" sz="7303" dirty="0">
                <a:solidFill>
                  <a:srgbClr val="190852"/>
                </a:solidFill>
                <a:latin typeface="Paytone One Bold"/>
              </a:rPr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0571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743687" y="3070778"/>
            <a:ext cx="13235332" cy="5116784"/>
            <a:chOff x="0" y="0"/>
            <a:chExt cx="2602724" cy="348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DB1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895600" y="2208920"/>
            <a:ext cx="23469600" cy="6840500"/>
            <a:chOff x="0" y="0"/>
            <a:chExt cx="2602724" cy="348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643589" y="7821711"/>
            <a:ext cx="5395669" cy="7964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4800" y="-2745094"/>
            <a:ext cx="6602765" cy="485809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-381000" y="248588"/>
            <a:ext cx="13639313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CFEFF"/>
                </a:solidFill>
                <a:latin typeface="Paytone One Bold"/>
              </a:rPr>
              <a:t>Learning Objectives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AF00D256-4019-4839-8C70-C66E34D0BF94}"/>
              </a:ext>
            </a:extLst>
          </p:cNvPr>
          <p:cNvSpPr txBox="1"/>
          <p:nvPr/>
        </p:nvSpPr>
        <p:spPr>
          <a:xfrm>
            <a:off x="1338470" y="3083478"/>
            <a:ext cx="16045766" cy="3878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5601" dirty="0">
                <a:solidFill>
                  <a:srgbClr val="1488D6"/>
                </a:solidFill>
                <a:latin typeface="Quicksand Bold"/>
              </a:rPr>
              <a:t>Students will…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Understand that fresh, accessible water is rare and precious. 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Know the key features of the urban water cycle.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Understand that sustainable water usage is essential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182391"/>
            <a:ext cx="3086100" cy="29549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9800" y="-571500"/>
            <a:ext cx="6012122" cy="20298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1500" y="3864852"/>
            <a:ext cx="17145000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"/>
              </a:rPr>
              <a:t>How much water is there?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FEBEDC86-5582-46AC-B625-6F8B2725C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23086">
            <a:off x="11462571" y="6928607"/>
            <a:ext cx="5323671" cy="7857779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0439DF8-2DF6-4BFA-96E0-2611BA9FE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23086">
            <a:off x="166746" y="-4626437"/>
            <a:ext cx="5323671" cy="785777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3FD006FD-380E-4918-8A3D-488480F1F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0B0A21E-C920-4183-B303-F60DB3AF9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897882">
            <a:off x="13410309" y="7692773"/>
            <a:ext cx="3154705" cy="2291105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3A58986-3C77-448A-AB02-9AC87EC8C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23086">
            <a:off x="-24920" y="-4936755"/>
            <a:ext cx="5323671" cy="785777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18F19A7-ACB6-4979-876C-BC988ED2DE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80789" y="0"/>
            <a:ext cx="4701724" cy="2222633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88F60384-FC94-4EEE-A645-52AA67498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133123">
            <a:off x="-264088" y="7830369"/>
            <a:ext cx="5614490" cy="4130953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DBF6C431-EFCA-43F0-8BC9-E8BE27286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35241">
            <a:off x="-978185" y="7573073"/>
            <a:ext cx="3154705" cy="22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33CDA-4D57-446B-A757-F939D413C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9" t="19190" r="14087" b="-282"/>
          <a:stretch/>
        </p:blipFill>
        <p:spPr>
          <a:xfrm>
            <a:off x="94421" y="152400"/>
            <a:ext cx="3581401" cy="499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2C5C14-7C24-408D-810D-BFF561C1D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22"/>
          <a:stretch/>
        </p:blipFill>
        <p:spPr>
          <a:xfrm>
            <a:off x="1371600" y="4713172"/>
            <a:ext cx="1524000" cy="1801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F919F-54D0-4A3C-812A-713C84941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8267700"/>
            <a:ext cx="320161" cy="361741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A008308-B3E1-405B-BDDD-AAEFA48DD9A0}"/>
              </a:ext>
            </a:extLst>
          </p:cNvPr>
          <p:cNvSpPr txBox="1"/>
          <p:nvPr/>
        </p:nvSpPr>
        <p:spPr>
          <a:xfrm>
            <a:off x="3886200" y="1176814"/>
            <a:ext cx="3944178" cy="9110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190852"/>
                </a:solidFill>
                <a:latin typeface="Bahnschrift" panose="020B0502040204020203" pitchFamily="34" charset="0"/>
              </a:rPr>
              <a:t>Our bucket is all the water on earth, which is mainly saltwater. </a:t>
            </a:r>
          </a:p>
          <a:p>
            <a:endParaRPr lang="en-US" sz="32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endParaRPr lang="en-US" sz="32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r>
              <a:rPr lang="en-US" sz="3200" dirty="0">
                <a:solidFill>
                  <a:srgbClr val="190852"/>
                </a:solidFill>
                <a:latin typeface="Bahnschrift" panose="020B0502040204020203" pitchFamily="34" charset="0"/>
              </a:rPr>
              <a:t>Our glass is all the fresh water on earth, which is mainly ‘locked up’ in glaciers and underground.</a:t>
            </a:r>
            <a:endParaRPr lang="en-US" sz="3200" u="sng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endParaRPr lang="en-US" sz="32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endParaRPr lang="en-US" sz="3200" dirty="0">
              <a:solidFill>
                <a:srgbClr val="190852"/>
              </a:solidFill>
              <a:latin typeface="Bahnschrift" panose="020B0502040204020203" pitchFamily="34" charset="0"/>
            </a:endParaRPr>
          </a:p>
          <a:p>
            <a:r>
              <a:rPr lang="en-US" sz="3200" dirty="0">
                <a:solidFill>
                  <a:srgbClr val="190852"/>
                </a:solidFill>
                <a:latin typeface="Bahnschrift" panose="020B0502040204020203" pitchFamily="34" charset="0"/>
              </a:rPr>
              <a:t>Our drop is the surface water we can access from lakes and rivers. </a:t>
            </a:r>
            <a:endParaRPr lang="en-US" sz="3200" u="sng" dirty="0">
              <a:solidFill>
                <a:srgbClr val="190852"/>
              </a:solidFill>
              <a:latin typeface="Paytone One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190852"/>
              </a:solidFill>
              <a:latin typeface="Paytone On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4BD810-254D-491C-9371-E8B72D6E6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765" y="0"/>
            <a:ext cx="9042635" cy="102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B1E62-24B1-4BFA-8417-07F37CE6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58151"/>
            <a:ext cx="17602200" cy="87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">
            <a:extLst>
              <a:ext uri="{FF2B5EF4-FFF2-40B4-BE49-F238E27FC236}">
                <a16:creationId xmlns:a16="http://schemas.microsoft.com/office/drawing/2014/main" id="{8D246671-21A3-4AA4-9CD6-8FC4A2D13E32}"/>
              </a:ext>
            </a:extLst>
          </p:cNvPr>
          <p:cNvSpPr/>
          <p:nvPr/>
        </p:nvSpPr>
        <p:spPr>
          <a:xfrm>
            <a:off x="6629400" y="3566817"/>
            <a:ext cx="13563600" cy="4846600"/>
          </a:xfrm>
          <a:custGeom>
            <a:avLst/>
            <a:gdLst/>
            <a:ahLst/>
            <a:cxnLst/>
            <a:rect l="l" t="t" r="r" b="b"/>
            <a:pathLst>
              <a:path w="2602724" h="348275">
                <a:moveTo>
                  <a:pt x="203200" y="0"/>
                </a:moveTo>
                <a:lnTo>
                  <a:pt x="2602724" y="0"/>
                </a:lnTo>
                <a:lnTo>
                  <a:pt x="2399524" y="348275"/>
                </a:lnTo>
                <a:lnTo>
                  <a:pt x="0" y="348275"/>
                </a:lnTo>
                <a:lnTo>
                  <a:pt x="203200" y="0"/>
                </a:lnTo>
                <a:close/>
              </a:path>
            </a:pathLst>
          </a:custGeom>
          <a:solidFill>
            <a:srgbClr val="F8DB19"/>
          </a:solidFill>
        </p:spPr>
        <p:txBody>
          <a:bodyPr/>
          <a:lstStyle/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353FF9-9BCD-4DEA-8978-536AE595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33700"/>
            <a:ext cx="5410200" cy="6112834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A868B6A2-FDB5-4BA7-877D-334466390B16}"/>
              </a:ext>
            </a:extLst>
          </p:cNvPr>
          <p:cNvSpPr txBox="1"/>
          <p:nvPr/>
        </p:nvSpPr>
        <p:spPr>
          <a:xfrm>
            <a:off x="9321800" y="4762500"/>
            <a:ext cx="714457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190852"/>
                </a:solidFill>
                <a:latin typeface="Bahnschrift" panose="020B0502040204020203" pitchFamily="34" charset="0"/>
              </a:rPr>
              <a:t>“Water is precious because….”</a:t>
            </a:r>
            <a:endParaRPr lang="en-US" sz="9600" dirty="0">
              <a:solidFill>
                <a:srgbClr val="190852"/>
              </a:solidFill>
              <a:latin typeface="Paytone One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19E24E0-9619-4A06-95FF-0F9FFE373587}"/>
              </a:ext>
            </a:extLst>
          </p:cNvPr>
          <p:cNvSpPr txBox="1"/>
          <p:nvPr/>
        </p:nvSpPr>
        <p:spPr>
          <a:xfrm>
            <a:off x="685800" y="571500"/>
            <a:ext cx="15392400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1488D6"/>
                </a:solidFill>
                <a:latin typeface="Bahnschrift" panose="020B0502040204020203" pitchFamily="34" charset="0"/>
              </a:rPr>
              <a:t>Think, Pair, Share</a:t>
            </a:r>
          </a:p>
          <a:p>
            <a:r>
              <a:rPr lang="en-US" sz="6600" dirty="0">
                <a:solidFill>
                  <a:srgbClr val="190852"/>
                </a:solidFill>
                <a:latin typeface="Bahnschrift" panose="020B0502040204020203" pitchFamily="34" charset="0"/>
              </a:rPr>
              <a:t>How would you finish this sentence? </a:t>
            </a:r>
          </a:p>
          <a:p>
            <a:r>
              <a:rPr lang="en-US" sz="4000" dirty="0">
                <a:solidFill>
                  <a:srgbClr val="1488D6"/>
                </a:solidFill>
                <a:latin typeface="Bahnschrift" panose="020B0502040204020203" pitchFamily="34" charset="0"/>
              </a:rPr>
              <a:t>We know that water is rare – </a:t>
            </a:r>
            <a:r>
              <a:rPr lang="en-US" sz="4000" u="sng" dirty="0">
                <a:solidFill>
                  <a:srgbClr val="1488D6"/>
                </a:solidFill>
                <a:latin typeface="Bahnschrift" panose="020B0502040204020203" pitchFamily="34" charset="0"/>
              </a:rPr>
              <a:t>but why else is it precious?</a:t>
            </a:r>
            <a:endParaRPr lang="en-US" sz="6000" u="sng" dirty="0">
              <a:solidFill>
                <a:srgbClr val="1488D6"/>
              </a:solidFill>
              <a:latin typeface="Paytone On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BAAE5-61FA-429E-856F-196C6973EF71}"/>
              </a:ext>
            </a:extLst>
          </p:cNvPr>
          <p:cNvSpPr/>
          <p:nvPr/>
        </p:nvSpPr>
        <p:spPr>
          <a:xfrm>
            <a:off x="3304896" y="9211634"/>
            <a:ext cx="1203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i="1" dirty="0"/>
              <a:t>Precious</a:t>
            </a:r>
            <a:r>
              <a:rPr lang="en-AU" sz="3200" i="1" dirty="0"/>
              <a:t> means: has great value; not to be wasted or treated carelessly</a:t>
            </a:r>
          </a:p>
        </p:txBody>
      </p:sp>
    </p:spTree>
    <p:extLst>
      <p:ext uri="{BB962C8B-B14F-4D97-AF65-F5344CB8AC3E}">
        <p14:creationId xmlns:p14="http://schemas.microsoft.com/office/powerpoint/2010/main" val="143773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4DAA62-A9A6-47A0-90E4-2E0021D1A51E}"/>
              </a:ext>
            </a:extLst>
          </p:cNvPr>
          <p:cNvSpPr/>
          <p:nvPr/>
        </p:nvSpPr>
        <p:spPr>
          <a:xfrm>
            <a:off x="-14288" y="2095500"/>
            <a:ext cx="12115800" cy="6241828"/>
          </a:xfrm>
          <a:prstGeom prst="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028700" y="3182391"/>
            <a:ext cx="3086100" cy="29549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AB6DA6-E3C0-4835-9624-E04C531E57C5}"/>
              </a:ext>
            </a:extLst>
          </p:cNvPr>
          <p:cNvSpPr/>
          <p:nvPr/>
        </p:nvSpPr>
        <p:spPr>
          <a:xfrm>
            <a:off x="228600" y="0"/>
            <a:ext cx="9829800" cy="1221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1488D6"/>
                </a:solidFill>
                <a:latin typeface="Bahnschrift" panose="020B0502040204020203" pitchFamily="34" charset="0"/>
              </a:rPr>
              <a:t>Water is precious because…</a:t>
            </a:r>
          </a:p>
          <a:p>
            <a:pPr lvl="2"/>
            <a:endParaRPr lang="en-US" sz="5400" dirty="0">
              <a:solidFill>
                <a:srgbClr val="1488D6"/>
              </a:solidFill>
              <a:latin typeface="Bahnschrift" panose="020B0502040204020203" pitchFamily="34" charset="0"/>
            </a:endParaRP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90852"/>
                </a:solidFill>
                <a:latin typeface="Bahnschrift" panose="020B0502040204020203" pitchFamily="34" charset="0"/>
              </a:rPr>
              <a:t>our bodies need it to survive!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90852"/>
                </a:solidFill>
                <a:latin typeface="Bahnschrift" panose="020B0502040204020203" pitchFamily="34" charset="0"/>
              </a:rPr>
              <a:t>all animals and plants depend on fresh water.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90852"/>
                </a:solidFill>
                <a:latin typeface="Bahnschrift" panose="020B0502040204020203" pitchFamily="34" charset="0"/>
              </a:rPr>
              <a:t>our industry (places that have jobs) use it.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90852"/>
                </a:solidFill>
                <a:latin typeface="Bahnschrift" panose="020B0502040204020203" pitchFamily="34" charset="0"/>
              </a:rPr>
              <a:t>we can’t grow food without it.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190852"/>
                </a:solidFill>
                <a:latin typeface="Bahnschrift" panose="020B0502040204020203" pitchFamily="34" charset="0"/>
              </a:rPr>
              <a:t>it keeps us clean and healthy. </a:t>
            </a:r>
          </a:p>
          <a:p>
            <a:pPr lvl="2"/>
            <a:endParaRPr lang="en-US" sz="5400" dirty="0">
              <a:solidFill>
                <a:srgbClr val="1488D6"/>
              </a:solidFill>
              <a:latin typeface="Bahnschrift" panose="020B0502040204020203" pitchFamily="34" charset="0"/>
            </a:endParaRPr>
          </a:p>
          <a:p>
            <a:pPr lvl="2"/>
            <a:r>
              <a:rPr lang="en-US" sz="4800" dirty="0">
                <a:solidFill>
                  <a:srgbClr val="1488D6"/>
                </a:solidFill>
                <a:latin typeface="Bahnschrift" panose="020B0502040204020203" pitchFamily="34" charset="0"/>
              </a:rPr>
              <a:t>We can’t live without water – it’s as simple as that. </a:t>
            </a:r>
          </a:p>
          <a:p>
            <a:pPr marL="1771650" lvl="2" indent="-85725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1488D6"/>
              </a:solidFill>
              <a:latin typeface="Bahnschrift" panose="020B0502040204020203" pitchFamily="34" charset="0"/>
            </a:endParaRPr>
          </a:p>
          <a:p>
            <a:pPr marL="1143000" indent="-1143000">
              <a:buFontTx/>
              <a:buChar char="-"/>
            </a:pPr>
            <a:endParaRPr lang="en-US" sz="9600" dirty="0">
              <a:solidFill>
                <a:srgbClr val="1488D6"/>
              </a:solidFill>
              <a:latin typeface="Paytone On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4BC3B-3B5B-4E6D-9A2C-489AC34A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2095499"/>
            <a:ext cx="6934200" cy="62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A844E085-BA48-4BBD-AE75-EB445FB6E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23086">
            <a:off x="14136357" y="4136088"/>
            <a:ext cx="3426489" cy="505752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62797" y="2705100"/>
            <a:ext cx="13545561" cy="71842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8DB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3239" y="-1001116"/>
            <a:ext cx="6012122" cy="2029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88650" y="-2388553"/>
            <a:ext cx="4030989" cy="4114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7596AD-743C-4F6C-9E1B-9E8EB2C36F1E}"/>
              </a:ext>
            </a:extLst>
          </p:cNvPr>
          <p:cNvSpPr/>
          <p:nvPr/>
        </p:nvSpPr>
        <p:spPr>
          <a:xfrm>
            <a:off x="1025073" y="3485397"/>
            <a:ext cx="1257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latin typeface="Bahnschrift" panose="020B0502040204020203" pitchFamily="34" charset="0"/>
                <a:cs typeface="Adobe Devanagari" panose="02040503050201020203" pitchFamily="18" charset="0"/>
              </a:rPr>
              <a:t>“</a:t>
            </a:r>
            <a:r>
              <a:rPr lang="en-AU" sz="4800" dirty="0" err="1">
                <a:latin typeface="Bahnschrift" panose="020B0502040204020203" pitchFamily="34" charset="0"/>
                <a:cs typeface="Adobe Devanagari" panose="02040503050201020203" pitchFamily="18" charset="0"/>
              </a:rPr>
              <a:t>Gatjin</a:t>
            </a:r>
            <a:r>
              <a:rPr lang="en-AU" sz="4800" dirty="0">
                <a:latin typeface="Bahnschrift" panose="020B0502040204020203" pitchFamily="34" charset="0"/>
                <a:cs typeface="Adobe Devanagari" panose="02040503050201020203" pitchFamily="18" charset="0"/>
              </a:rPr>
              <a:t>(water) is the </a:t>
            </a:r>
            <a:r>
              <a:rPr lang="en-AU" sz="4800" b="1" u="sng" dirty="0">
                <a:latin typeface="Bahnschrift" panose="020B0502040204020203" pitchFamily="34" charset="0"/>
                <a:cs typeface="Adobe Devanagari" panose="02040503050201020203" pitchFamily="18" charset="0"/>
              </a:rPr>
              <a:t>lifeblood of our country.</a:t>
            </a:r>
            <a:r>
              <a:rPr lang="en-AU" sz="4800" dirty="0">
                <a:latin typeface="Bahnschrift" panose="020B0502040204020203" pitchFamily="34" charset="0"/>
                <a:cs typeface="Adobe Devanagari" panose="02040503050201020203" pitchFamily="18" charset="0"/>
              </a:rPr>
              <a:t> As </a:t>
            </a:r>
            <a:r>
              <a:rPr lang="en-AU" sz="4800" dirty="0" err="1">
                <a:latin typeface="Bahnschrift" panose="020B0502040204020203" pitchFamily="34" charset="0"/>
                <a:cs typeface="Adobe Devanagari" panose="02040503050201020203" pitchFamily="18" charset="0"/>
              </a:rPr>
              <a:t>gatjin</a:t>
            </a:r>
            <a:r>
              <a:rPr lang="en-AU" sz="4800" dirty="0">
                <a:latin typeface="Bahnschrift" panose="020B0502040204020203" pitchFamily="34" charset="0"/>
                <a:cs typeface="Adobe Devanagari" panose="02040503050201020203" pitchFamily="18" charset="0"/>
              </a:rPr>
              <a:t> moves through </a:t>
            </a:r>
            <a:r>
              <a:rPr lang="en-AU" sz="4800" dirty="0" err="1">
                <a:latin typeface="Bahnschrift" panose="020B0502040204020203" pitchFamily="34" charset="0"/>
                <a:cs typeface="Adobe Devanagari" panose="02040503050201020203" pitchFamily="18" charset="0"/>
              </a:rPr>
              <a:t>Djandak</a:t>
            </a:r>
            <a:r>
              <a:rPr lang="en-AU" sz="4800" dirty="0">
                <a:latin typeface="Bahnschrift" panose="020B0502040204020203" pitchFamily="34" charset="0"/>
                <a:cs typeface="Adobe Devanagari" panose="02040503050201020203" pitchFamily="18" charset="0"/>
              </a:rPr>
              <a:t> (</a:t>
            </a:r>
            <a:r>
              <a:rPr lang="en-AU" sz="4800" dirty="0" err="1">
                <a:latin typeface="Bahnschrift" panose="020B0502040204020203" pitchFamily="34" charset="0"/>
                <a:cs typeface="Adobe Devanagari" panose="02040503050201020203" pitchFamily="18" charset="0"/>
              </a:rPr>
              <a:t>Djaara</a:t>
            </a:r>
            <a:r>
              <a:rPr lang="en-AU" sz="4800" dirty="0">
                <a:latin typeface="Bahnschrift" panose="020B0502040204020203" pitchFamily="34" charset="0"/>
                <a:cs typeface="Adobe Devanagari" panose="02040503050201020203" pitchFamily="18" charset="0"/>
              </a:rPr>
              <a:t> Country): seeping into our soils, entering our groundwater, flowing down our waterways, and pooling in our wetlands, it shapes and nourishes our landscape. </a:t>
            </a:r>
            <a:r>
              <a:rPr lang="en-AU" sz="4800" b="1" u="sng" dirty="0">
                <a:latin typeface="Bahnschrift" panose="020B0502040204020203" pitchFamily="34" charset="0"/>
                <a:cs typeface="Adobe Devanagari" panose="02040503050201020203" pitchFamily="18" charset="0"/>
              </a:rPr>
              <a:t>It is integral to the health of our People and our Country</a:t>
            </a:r>
            <a:r>
              <a:rPr lang="en-AU" sz="4800" dirty="0">
                <a:latin typeface="Bahnschrift" panose="020B0502040204020203" pitchFamily="34" charset="0"/>
                <a:cs typeface="Adobe Devanagari" panose="02040503050201020203" pitchFamily="18" charset="0"/>
              </a:rPr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F4E4BD-F306-42EE-A02A-2F0D653CF4F1}"/>
              </a:ext>
            </a:extLst>
          </p:cNvPr>
          <p:cNvSpPr/>
          <p:nvPr/>
        </p:nvSpPr>
        <p:spPr>
          <a:xfrm>
            <a:off x="8027234" y="9198690"/>
            <a:ext cx="6281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From </a:t>
            </a:r>
            <a:r>
              <a:rPr lang="en-AU" sz="20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Dhelkunyangu</a:t>
            </a:r>
            <a:r>
              <a:rPr lang="en-AU" sz="20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0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Gatjin</a:t>
            </a:r>
            <a:r>
              <a:rPr lang="en-AU" sz="20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Working together to heal water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EBC685E4-846B-45D6-8C42-43E90F3498E6}"/>
              </a:ext>
            </a:extLst>
          </p:cNvPr>
          <p:cNvSpPr txBox="1"/>
          <p:nvPr/>
        </p:nvSpPr>
        <p:spPr>
          <a:xfrm>
            <a:off x="762797" y="493632"/>
            <a:ext cx="1409620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800" dirty="0">
                <a:ln w="0"/>
                <a:solidFill>
                  <a:srgbClr val="1908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Quicksand Bold"/>
              </a:rPr>
              <a:t>Let’s reflect: </a:t>
            </a:r>
          </a:p>
          <a:p>
            <a:r>
              <a:rPr lang="en-AU" sz="4800" dirty="0">
                <a:solidFill>
                  <a:srgbClr val="1488D6"/>
                </a:solidFill>
                <a:latin typeface="Quicksand Bold"/>
              </a:rPr>
              <a:t>Traditional Owner perspective on water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565736F-6961-46EE-BC32-B1B647E8C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97882">
            <a:off x="14593972" y="3604659"/>
            <a:ext cx="3154705" cy="2291105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AE98EC13-8B44-4E56-A510-BF70CBF6C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629563">
            <a:off x="15584680" y="5383019"/>
            <a:ext cx="3146119" cy="46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0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CCA879550FC498C0F1FF7201F7519" ma:contentTypeVersion="13" ma:contentTypeDescription="Create a new document." ma:contentTypeScope="" ma:versionID="3dcfba425ab7c1cc1aade10de81a085b">
  <xsd:schema xmlns:xsd="http://www.w3.org/2001/XMLSchema" xmlns:xs="http://www.w3.org/2001/XMLSchema" xmlns:p="http://schemas.microsoft.com/office/2006/metadata/properties" xmlns:ns3="32727780-c270-4250-bcb1-b7b113952346" xmlns:ns4="147bc62b-2e5e-4df7-81c4-e19a548f5180" targetNamespace="http://schemas.microsoft.com/office/2006/metadata/properties" ma:root="true" ma:fieldsID="d3e14cfcd092839c99c62e8a2f2d4a93" ns3:_="" ns4:_="">
    <xsd:import namespace="32727780-c270-4250-bcb1-b7b113952346"/>
    <xsd:import namespace="147bc62b-2e5e-4df7-81c4-e19a548f51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27780-c270-4250-bcb1-b7b113952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bc62b-2e5e-4df7-81c4-e19a548f51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727780-c270-4250-bcb1-b7b113952346" xsi:nil="true"/>
  </documentManagement>
</p:properties>
</file>

<file path=customXml/itemProps1.xml><?xml version="1.0" encoding="utf-8"?>
<ds:datastoreItem xmlns:ds="http://schemas.openxmlformats.org/officeDocument/2006/customXml" ds:itemID="{72B7391C-02D1-440B-AACB-D955725A0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27780-c270-4250-bcb1-b7b113952346"/>
    <ds:schemaRef ds:uri="147bc62b-2e5e-4df7-81c4-e19a548f51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9DFA05-BF4B-4ED0-AA8A-C63EC74A2C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6A1B4-6DF2-467A-ADF2-DD5E66534EE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2727780-c270-4250-bcb1-b7b113952346"/>
    <ds:schemaRef ds:uri="147bc62b-2e5e-4df7-81c4-e19a548f518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6562</TotalTime>
  <Words>859</Words>
  <Application>Microsoft Office PowerPoint</Application>
  <PresentationFormat>Custom</PresentationFormat>
  <Paragraphs>111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Paytone One Bold</vt:lpstr>
      <vt:lpstr>Paytone One</vt:lpstr>
      <vt:lpstr>Quicksand Bold</vt:lpstr>
      <vt:lpstr>Adobe Devanagari</vt:lpstr>
      <vt:lpstr>Bahnschrift SemiBold</vt:lpstr>
      <vt:lpstr>Bahnschrift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</dc:title>
  <dc:creator>John McDonald</dc:creator>
  <cp:lastModifiedBy>John McDonald</cp:lastModifiedBy>
  <cp:revision>80</cp:revision>
  <dcterms:created xsi:type="dcterms:W3CDTF">2006-08-16T00:00:00Z</dcterms:created>
  <dcterms:modified xsi:type="dcterms:W3CDTF">2023-07-18T00:07:34Z</dcterms:modified>
  <dc:identifier>DAFiShJkkU8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0x010100774CCA879550FC498C0F1FF7201F7519</vt:lpwstr>
  </property>
</Properties>
</file>